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60" r:id="rId3"/>
    <p:sldId id="261" r:id="rId4"/>
    <p:sldId id="265" r:id="rId5"/>
    <p:sldId id="263" r:id="rId6"/>
    <p:sldId id="262" r:id="rId7"/>
    <p:sldId id="258" r:id="rId8"/>
    <p:sldId id="259"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7" d="100"/>
          <a:sy n="97" d="100"/>
        </p:scale>
        <p:origin x="96"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B52B25-B0ED-43C2-9A25-C801A73769CA}" type="datetimeFigureOut">
              <a:rPr lang="en-GB" smtClean="0"/>
              <a:t>01/10/2026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0B43C2-BE1E-4268-8C97-027885380BC0}" type="slidenum">
              <a:rPr lang="en-GB" smtClean="0"/>
              <a:t>‹#›</a:t>
            </a:fld>
            <a:endParaRPr lang="en-GB"/>
          </a:p>
        </p:txBody>
      </p:sp>
    </p:spTree>
    <p:extLst>
      <p:ext uri="{BB962C8B-B14F-4D97-AF65-F5344CB8AC3E}">
        <p14:creationId xmlns:p14="http://schemas.microsoft.com/office/powerpoint/2010/main" val="29776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49556-92B7-4440-92A7-435D2B2D5C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643263-41AC-436E-8A87-68E2AE49DE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B1F5AA-4FE7-491A-9359-B074EB3D8D9B}"/>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F58B603D-2984-4358-80FE-90C1A37689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400027-6B77-445C-B923-E5528FCF808A}"/>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1052550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5CD55-5953-4C02-8CDA-255C10D88D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DA4FC2-175A-4DE2-9269-0391981ADEB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0E4A43-9C7E-4242-AC70-08FB2C9E8C7F}"/>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CC3C6400-E625-4559-9D75-091A3B6219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62800A-3CCC-400A-8ECC-8A50E30A3E78}"/>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381367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AA908-43AC-41B1-8E5A-8E3F5F5406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2EA08C7-5FFD-4154-87F7-B8A68E0087F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6346852-B3C2-4913-A384-A8E6D8C68C3E}"/>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E62C3C79-11EE-491D-B94F-56EDC786DD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47ABB9-8A63-4E0A-A7B4-EB41D7913650}"/>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725437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48C21-3848-4E42-827A-0089BB4BDD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3ADE8C-82B1-4414-AAF2-F228B331F19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1A80E5-E5F5-49B5-9A12-6E50515EC5F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FFCE2BC-EC61-423C-A46C-E66B61DAE175}"/>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6" name="Footer Placeholder 5">
            <a:extLst>
              <a:ext uri="{FF2B5EF4-FFF2-40B4-BE49-F238E27FC236}">
                <a16:creationId xmlns:a16="http://schemas.microsoft.com/office/drawing/2014/main" id="{37A258CF-7359-468D-81EF-95E002B63C1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62DFB0-2994-4620-9DE5-4DC84FD8DDE5}"/>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1255220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0F9F6-661F-4DE7-90F5-B639964E5B6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F97A42-E793-4BDD-8607-937C248388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E8DEAC6-DE5A-4C74-BD81-3F01B710091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9B8DB3-B6B4-4994-ABC1-6EC3F78FE4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80319B3-44AB-492F-886F-9CE6D8338E1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B82836-FEC7-43B1-8ADD-87FE353926DF}"/>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8" name="Footer Placeholder 7">
            <a:extLst>
              <a:ext uri="{FF2B5EF4-FFF2-40B4-BE49-F238E27FC236}">
                <a16:creationId xmlns:a16="http://schemas.microsoft.com/office/drawing/2014/main" id="{FCA14F9B-9531-46AF-B71C-871778FC59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3E4CDD4-359B-4A31-9ECD-C9B85668BF8F}"/>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1361384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75C49-2D21-45E5-9F09-B8A878D6299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1FF26C-0DD0-4B0E-BE6A-3E54D4293776}"/>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4" name="Footer Placeholder 3">
            <a:extLst>
              <a:ext uri="{FF2B5EF4-FFF2-40B4-BE49-F238E27FC236}">
                <a16:creationId xmlns:a16="http://schemas.microsoft.com/office/drawing/2014/main" id="{ADBB00DF-8BE8-423A-B583-1A2155C1FF1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3A04D06-2F05-4556-8AF9-BF42D63F8F53}"/>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1285302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82C9E7-D72D-4DB5-9AA3-2684F0F4FD2A}"/>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3" name="Footer Placeholder 2">
            <a:extLst>
              <a:ext uri="{FF2B5EF4-FFF2-40B4-BE49-F238E27FC236}">
                <a16:creationId xmlns:a16="http://schemas.microsoft.com/office/drawing/2014/main" id="{8D21A5BE-B511-42A7-8174-3658566FFAF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AA021FB-1E34-460C-8CC2-4E618529A06A}"/>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2928669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60154-6E66-4FD3-985C-725BC2774E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82D4EDF-0539-45A6-9577-24FD055CE5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EB5A291-D210-4F17-A8E5-7B369713D7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F86B6ED-D8BD-4045-9ED1-2AB07E8563F8}"/>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6" name="Footer Placeholder 5">
            <a:extLst>
              <a:ext uri="{FF2B5EF4-FFF2-40B4-BE49-F238E27FC236}">
                <a16:creationId xmlns:a16="http://schemas.microsoft.com/office/drawing/2014/main" id="{C244C070-39CE-454A-9045-75570EFA92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12960B-E011-45CB-A52A-E518FD60C645}"/>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2841832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2BB91-AD1E-451E-9A25-49A61E19B1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0AFDF60-55E0-4592-AC37-6172ADEA3F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16976A4-58C7-44DC-98B0-1F3FB00C8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D1C4003-46EC-4850-B5D4-5E6A780657AD}"/>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6" name="Footer Placeholder 5">
            <a:extLst>
              <a:ext uri="{FF2B5EF4-FFF2-40B4-BE49-F238E27FC236}">
                <a16:creationId xmlns:a16="http://schemas.microsoft.com/office/drawing/2014/main" id="{D3CA6C39-E5FC-4142-99B4-76BD3D039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7C8267-8741-424E-8A37-004BFC7B5165}"/>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956399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10E8E-E8A4-4BE8-B911-7A97CDDAB1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667C82-AD92-4D22-830A-9FF2180A58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D2A819-DBFF-4BC4-8F30-632E794F9AD8}"/>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A2F97F06-45EB-4DD0-92CF-F051079D1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F30EA7-B1C0-42C4-85E0-A8B26BCDB7EE}"/>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198311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438819-4789-4107-8593-52839BFFC92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6D14F63-15A1-4586-B7A1-9E0FF75148A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B6C1CF-8C2D-4864-9B5B-78E750172D21}"/>
              </a:ext>
            </a:extLst>
          </p:cNvPr>
          <p:cNvSpPr>
            <a:spLocks noGrp="1"/>
          </p:cNvSpPr>
          <p:nvPr>
            <p:ph type="dt" sz="half" idx="10"/>
          </p:nvPr>
        </p:nvSpPr>
        <p:spPr/>
        <p:txBody>
          <a:body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A8DA38ED-C84B-4AC5-8E9F-25675D57B7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68E03A-31D0-4729-9228-EB7B28ECDA4F}"/>
              </a:ext>
            </a:extLst>
          </p:cNvPr>
          <p:cNvSpPr>
            <a:spLocks noGrp="1"/>
          </p:cNvSpPr>
          <p:nvPr>
            <p:ph type="sldNum" sz="quarter" idx="12"/>
          </p:nvPr>
        </p:nvSpPr>
        <p:spPr/>
        <p:txBody>
          <a:bodyPr/>
          <a:lstStyle/>
          <a:p>
            <a:fld id="{B0CEC654-443E-412A-92D7-79A31D1CBE61}" type="slidenum">
              <a:rPr lang="en-GB" smtClean="0"/>
              <a:t>‹#›</a:t>
            </a:fld>
            <a:endParaRPr lang="en-GB"/>
          </a:p>
        </p:txBody>
      </p:sp>
    </p:spTree>
    <p:extLst>
      <p:ext uri="{BB962C8B-B14F-4D97-AF65-F5344CB8AC3E}">
        <p14:creationId xmlns:p14="http://schemas.microsoft.com/office/powerpoint/2010/main" val="2898772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C75322-8850-4F74-8D66-3243D4A5BF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37275C-79D8-47BE-9973-75A26609D2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8D0E1C-81BC-4610-97E6-8B817D9029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3263BA-DB1A-4DFC-975F-32D93538A6A2}" type="datetimeFigureOut">
              <a:rPr lang="en-GB" smtClean="0"/>
              <a:t>01/10/2026</a:t>
            </a:fld>
            <a:endParaRPr lang="en-GB"/>
          </a:p>
        </p:txBody>
      </p:sp>
      <p:sp>
        <p:nvSpPr>
          <p:cNvPr id="5" name="Footer Placeholder 4">
            <a:extLst>
              <a:ext uri="{FF2B5EF4-FFF2-40B4-BE49-F238E27FC236}">
                <a16:creationId xmlns:a16="http://schemas.microsoft.com/office/drawing/2014/main" id="{D452F270-6C44-4A96-9128-451CE45F8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61B3CCA-3EA3-4284-BFFD-E71351DFAD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CEC654-443E-412A-92D7-79A31D1CBE61}" type="slidenum">
              <a:rPr lang="en-GB" smtClean="0"/>
              <a:t>‹#›</a:t>
            </a:fld>
            <a:endParaRPr lang="en-GB"/>
          </a:p>
        </p:txBody>
      </p:sp>
    </p:spTree>
    <p:extLst>
      <p:ext uri="{BB962C8B-B14F-4D97-AF65-F5344CB8AC3E}">
        <p14:creationId xmlns:p14="http://schemas.microsoft.com/office/powerpoint/2010/main" val="2082955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hyperlink" Target="http://www.capeprimary.com/" TargetMode="Externa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D4848A4-0508-4C09-9CC7-46364E8D983B}"/>
              </a:ext>
            </a:extLst>
          </p:cNvPr>
          <p:cNvPicPr>
            <a:picLocks noChangeAspect="1"/>
          </p:cNvPicPr>
          <p:nvPr/>
        </p:nvPicPr>
        <p:blipFill>
          <a:blip r:embed="rId2"/>
          <a:stretch>
            <a:fillRect/>
          </a:stretch>
        </p:blipFill>
        <p:spPr>
          <a:xfrm>
            <a:off x="0" y="1691898"/>
            <a:ext cx="12192000" cy="5166102"/>
          </a:xfrm>
          <a:prstGeom prst="rect">
            <a:avLst/>
          </a:prstGeom>
        </p:spPr>
      </p:pic>
      <p:sp>
        <p:nvSpPr>
          <p:cNvPr id="11" name="Rectangle 10">
            <a:extLst>
              <a:ext uri="{FF2B5EF4-FFF2-40B4-BE49-F238E27FC236}">
                <a16:creationId xmlns:a16="http://schemas.microsoft.com/office/drawing/2014/main" id="{4451E812-EA50-454E-9284-64AA0FA215C8}"/>
              </a:ext>
            </a:extLst>
          </p:cNvPr>
          <p:cNvSpPr/>
          <p:nvPr/>
        </p:nvSpPr>
        <p:spPr>
          <a:xfrm>
            <a:off x="3424334" y="93305"/>
            <a:ext cx="5579707"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Welcome</a:t>
            </a:r>
          </a:p>
          <a:p>
            <a:pPr algn="ctr"/>
            <a:r>
              <a:rPr lang="en-US" sz="5400" b="1" dirty="0">
                <a:ln/>
                <a:solidFill>
                  <a:srgbClr val="7030A0"/>
                </a:solidFill>
              </a:rPr>
              <a:t>Year 6 meeting</a:t>
            </a:r>
            <a:endParaRPr lang="en-US" sz="5400" b="1" cap="none" spc="0" dirty="0">
              <a:ln/>
              <a:solidFill>
                <a:srgbClr val="7030A0"/>
              </a:solidFill>
              <a:effectLst/>
            </a:endParaRPr>
          </a:p>
        </p:txBody>
      </p:sp>
    </p:spTree>
    <p:extLst>
      <p:ext uri="{BB962C8B-B14F-4D97-AF65-F5344CB8AC3E}">
        <p14:creationId xmlns:p14="http://schemas.microsoft.com/office/powerpoint/2010/main" val="2661172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91886" y="149289"/>
            <a:ext cx="11800114"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Excellence Through Partnership</a:t>
            </a:r>
          </a:p>
        </p:txBody>
      </p:sp>
      <p:sp>
        <p:nvSpPr>
          <p:cNvPr id="2" name="TextBox 1">
            <a:extLst>
              <a:ext uri="{FF2B5EF4-FFF2-40B4-BE49-F238E27FC236}">
                <a16:creationId xmlns:a16="http://schemas.microsoft.com/office/drawing/2014/main" id="{E93D4DD5-A065-49AB-AB8D-34ADBA605B3F}"/>
              </a:ext>
            </a:extLst>
          </p:cNvPr>
          <p:cNvSpPr txBox="1"/>
          <p:nvPr/>
        </p:nvSpPr>
        <p:spPr>
          <a:xfrm>
            <a:off x="195943" y="1072619"/>
            <a:ext cx="11800113" cy="1200329"/>
          </a:xfrm>
          <a:prstGeom prst="rect">
            <a:avLst/>
          </a:prstGeom>
          <a:noFill/>
        </p:spPr>
        <p:txBody>
          <a:bodyPr wrap="square" rtlCol="0">
            <a:spAutoFit/>
          </a:bodyPr>
          <a:lstStyle/>
          <a:p>
            <a:pPr algn="ctr"/>
            <a:r>
              <a:rPr lang="en-GB" dirty="0">
                <a:latin typeface="Tahoma" panose="020B0604030504040204" pitchFamily="34" charset="0"/>
                <a:ea typeface="Tahoma" panose="020B0604030504040204" pitchFamily="34" charset="0"/>
                <a:cs typeface="Tahoma" panose="020B0604030504040204" pitchFamily="34" charset="0"/>
              </a:rPr>
              <a:t>Our home-school agreement. </a:t>
            </a:r>
          </a:p>
          <a:p>
            <a:pPr algn="ctr"/>
            <a:r>
              <a:rPr lang="en-GB" dirty="0">
                <a:latin typeface="Tahoma" panose="020B0604030504040204" pitchFamily="34" charset="0"/>
                <a:ea typeface="Tahoma" panose="020B0604030504040204" pitchFamily="34" charset="0"/>
                <a:cs typeface="Tahoma" panose="020B0604030504040204" pitchFamily="34" charset="0"/>
              </a:rPr>
              <a:t>This is our pledge to you and your pledge to support your child at home. </a:t>
            </a:r>
          </a:p>
          <a:p>
            <a:pPr algn="ctr"/>
            <a:r>
              <a:rPr lang="en-GB" dirty="0">
                <a:latin typeface="Tahoma" panose="020B0604030504040204" pitchFamily="34" charset="0"/>
                <a:ea typeface="Tahoma" panose="020B0604030504040204" pitchFamily="34" charset="0"/>
                <a:cs typeface="Tahoma" panose="020B0604030504040204" pitchFamily="34" charset="0"/>
              </a:rPr>
              <a:t>Please sign your home-school agreement and return to school.</a:t>
            </a:r>
          </a:p>
          <a:p>
            <a:endParaRPr lang="en-GB"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02F61D7B-9C63-4ACD-965B-612E5F6217F9}"/>
              </a:ext>
            </a:extLst>
          </p:cNvPr>
          <p:cNvPicPr>
            <a:picLocks noChangeAspect="1"/>
          </p:cNvPicPr>
          <p:nvPr/>
        </p:nvPicPr>
        <p:blipFill>
          <a:blip r:embed="rId2"/>
          <a:stretch>
            <a:fillRect/>
          </a:stretch>
        </p:blipFill>
        <p:spPr>
          <a:xfrm>
            <a:off x="195943" y="2634554"/>
            <a:ext cx="5753116" cy="4021046"/>
          </a:xfrm>
          <a:prstGeom prst="rect">
            <a:avLst/>
          </a:prstGeom>
        </p:spPr>
      </p:pic>
      <p:pic>
        <p:nvPicPr>
          <p:cNvPr id="3" name="Picture 2">
            <a:extLst>
              <a:ext uri="{FF2B5EF4-FFF2-40B4-BE49-F238E27FC236}">
                <a16:creationId xmlns:a16="http://schemas.microsoft.com/office/drawing/2014/main" id="{AC3B7AB1-9ED7-41DC-B606-23144FE4F3B8}"/>
              </a:ext>
            </a:extLst>
          </p:cNvPr>
          <p:cNvPicPr>
            <a:picLocks noChangeAspect="1"/>
          </p:cNvPicPr>
          <p:nvPr/>
        </p:nvPicPr>
        <p:blipFill>
          <a:blip r:embed="rId3"/>
          <a:stretch>
            <a:fillRect/>
          </a:stretch>
        </p:blipFill>
        <p:spPr>
          <a:xfrm>
            <a:off x="6095998" y="2634554"/>
            <a:ext cx="5753117" cy="3965240"/>
          </a:xfrm>
          <a:prstGeom prst="rect">
            <a:avLst/>
          </a:prstGeom>
        </p:spPr>
      </p:pic>
      <p:sp>
        <p:nvSpPr>
          <p:cNvPr id="4" name="Rectangle 3">
            <a:extLst>
              <a:ext uri="{FF2B5EF4-FFF2-40B4-BE49-F238E27FC236}">
                <a16:creationId xmlns:a16="http://schemas.microsoft.com/office/drawing/2014/main" id="{5AB38A31-E761-4494-9110-40096B2F821B}"/>
              </a:ext>
            </a:extLst>
          </p:cNvPr>
          <p:cNvSpPr/>
          <p:nvPr/>
        </p:nvSpPr>
        <p:spPr>
          <a:xfrm>
            <a:off x="10363200" y="4089400"/>
            <a:ext cx="1143000" cy="1862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2025-26</a:t>
            </a:r>
          </a:p>
        </p:txBody>
      </p:sp>
    </p:spTree>
    <p:extLst>
      <p:ext uri="{BB962C8B-B14F-4D97-AF65-F5344CB8AC3E}">
        <p14:creationId xmlns:p14="http://schemas.microsoft.com/office/powerpoint/2010/main" val="1849055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91886" y="149289"/>
            <a:ext cx="11800114"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Ways you can help at home this year…</a:t>
            </a:r>
          </a:p>
        </p:txBody>
      </p:sp>
      <p:sp>
        <p:nvSpPr>
          <p:cNvPr id="2" name="TextBox 1">
            <a:extLst>
              <a:ext uri="{FF2B5EF4-FFF2-40B4-BE49-F238E27FC236}">
                <a16:creationId xmlns:a16="http://schemas.microsoft.com/office/drawing/2014/main" id="{E93D4DD5-A065-49AB-AB8D-34ADBA605B3F}"/>
              </a:ext>
            </a:extLst>
          </p:cNvPr>
          <p:cNvSpPr txBox="1"/>
          <p:nvPr/>
        </p:nvSpPr>
        <p:spPr>
          <a:xfrm>
            <a:off x="119743" y="1398499"/>
            <a:ext cx="11800113" cy="286232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In the 2026/27 academic year, you can help at home by:</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Ensuring your child goes onto TT </a:t>
            </a:r>
            <a:r>
              <a:rPr lang="en-GB" dirty="0" err="1">
                <a:latin typeface="Tahoma" panose="020B0604030504040204" pitchFamily="34" charset="0"/>
                <a:ea typeface="Tahoma" panose="020B0604030504040204" pitchFamily="34" charset="0"/>
                <a:cs typeface="Tahoma" panose="020B0604030504040204" pitchFamily="34" charset="0"/>
              </a:rPr>
              <a:t>Rockstars</a:t>
            </a:r>
            <a:r>
              <a:rPr lang="en-GB" dirty="0">
                <a:latin typeface="Tahoma" panose="020B0604030504040204" pitchFamily="34" charset="0"/>
                <a:ea typeface="Tahoma" panose="020B0604030504040204" pitchFamily="34" charset="0"/>
                <a:cs typeface="Tahoma" panose="020B0604030504040204" pitchFamily="34" charset="0"/>
              </a:rPr>
              <a:t>, SPaG.com and Reading Plus.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Read with your child or listen to them read on a regular basis.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Make sure your child is on time every day!</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Making sure your child comes to school dressed appropriately on PE days.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Make sure your child is dressed appropriately for school (NO TRAINERS or other casual wear). This includes jewellery (religious jewellery is acceptable).</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Keep up to date with events detailed on the school website.</a:t>
            </a:r>
          </a:p>
          <a:p>
            <a:endParaRPr lang="en-GB"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a:extLst>
              <a:ext uri="{FF2B5EF4-FFF2-40B4-BE49-F238E27FC236}">
                <a16:creationId xmlns:a16="http://schemas.microsoft.com/office/drawing/2014/main" id="{7F86CD8E-41BE-4670-AACC-9252C7C96418}"/>
              </a:ext>
            </a:extLst>
          </p:cNvPr>
          <p:cNvPicPr>
            <a:picLocks noChangeAspect="1"/>
          </p:cNvPicPr>
          <p:nvPr/>
        </p:nvPicPr>
        <p:blipFill>
          <a:blip r:embed="rId2"/>
          <a:stretch>
            <a:fillRect/>
          </a:stretch>
        </p:blipFill>
        <p:spPr>
          <a:xfrm rot="847389">
            <a:off x="9819796" y="4336507"/>
            <a:ext cx="2143125" cy="2143125"/>
          </a:xfrm>
          <a:prstGeom prst="rect">
            <a:avLst/>
          </a:prstGeom>
        </p:spPr>
      </p:pic>
    </p:spTree>
    <p:extLst>
      <p:ext uri="{BB962C8B-B14F-4D97-AF65-F5344CB8AC3E}">
        <p14:creationId xmlns:p14="http://schemas.microsoft.com/office/powerpoint/2010/main" val="1087116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372E9-D259-4A7A-9C32-886F77CE8E37}"/>
              </a:ext>
            </a:extLst>
          </p:cNvPr>
          <p:cNvSpPr>
            <a:spLocks noGrp="1"/>
          </p:cNvSpPr>
          <p:nvPr>
            <p:ph type="ctrTitle"/>
          </p:nvPr>
        </p:nvSpPr>
        <p:spPr>
          <a:xfrm>
            <a:off x="1129004" y="1596495"/>
            <a:ext cx="9909110" cy="2975505"/>
          </a:xfrm>
        </p:spPr>
        <p:txBody>
          <a:bodyPr>
            <a:normAutofit/>
          </a:bodyPr>
          <a:lstStyle/>
          <a:p>
            <a:r>
              <a:rPr lang="en-GB" sz="2600" dirty="0">
                <a:latin typeface="Calibri body"/>
              </a:rPr>
              <a:t> Mathletics is a targeted, rewarding and captivating online learning resource, aligned with the curriculum and is an intervention used in school to help your child. </a:t>
            </a:r>
            <a:br>
              <a:rPr lang="en-GB" sz="2600" dirty="0">
                <a:latin typeface="Calibri body"/>
              </a:rPr>
            </a:br>
            <a:br>
              <a:rPr lang="en-GB" sz="2600" dirty="0">
                <a:latin typeface="Calibri body"/>
              </a:rPr>
            </a:br>
            <a:r>
              <a:rPr lang="en-GB" sz="2600" dirty="0">
                <a:latin typeface="Calibri body"/>
              </a:rPr>
              <a:t>Some children have been identified by their teacher as needing additional Maths practice.</a:t>
            </a:r>
            <a:br>
              <a:rPr lang="en-GB" sz="2600" dirty="0">
                <a:latin typeface="Calibri body"/>
              </a:rPr>
            </a:br>
            <a:br>
              <a:rPr lang="en-GB" sz="2400" dirty="0"/>
            </a:br>
            <a:endParaRPr lang="en-GB" sz="2400" dirty="0"/>
          </a:p>
        </p:txBody>
      </p:sp>
      <p:sp>
        <p:nvSpPr>
          <p:cNvPr id="3" name="Subtitle 2">
            <a:extLst>
              <a:ext uri="{FF2B5EF4-FFF2-40B4-BE49-F238E27FC236}">
                <a16:creationId xmlns:a16="http://schemas.microsoft.com/office/drawing/2014/main" id="{3D6DAAC6-0D09-4B88-8592-8A145A193231}"/>
              </a:ext>
            </a:extLst>
          </p:cNvPr>
          <p:cNvSpPr>
            <a:spLocks noGrp="1"/>
          </p:cNvSpPr>
          <p:nvPr>
            <p:ph type="subTitle" idx="1"/>
          </p:nvPr>
        </p:nvSpPr>
        <p:spPr>
          <a:xfrm>
            <a:off x="1456267" y="4649313"/>
            <a:ext cx="9144000" cy="1655762"/>
          </a:xfrm>
        </p:spPr>
        <p:txBody>
          <a:bodyPr>
            <a:noAutofit/>
          </a:bodyPr>
          <a:lstStyle/>
          <a:p>
            <a:r>
              <a:rPr lang="en-GB" sz="2600" dirty="0"/>
              <a:t>The extra Mathletics practice at home can make all the difference to your child’s progress.</a:t>
            </a:r>
          </a:p>
          <a:p>
            <a:endParaRPr lang="en-GB" sz="2600" dirty="0"/>
          </a:p>
          <a:p>
            <a:r>
              <a:rPr lang="en-GB" sz="2600" dirty="0"/>
              <a:t>Mrs Squire and Miss </a:t>
            </a:r>
            <a:r>
              <a:rPr lang="en-GB" sz="2600" dirty="0" err="1"/>
              <a:t>Cridge</a:t>
            </a:r>
            <a:r>
              <a:rPr lang="en-GB" sz="2600" dirty="0"/>
              <a:t> will meet with you at Friday 2</a:t>
            </a:r>
            <a:r>
              <a:rPr lang="en-GB" sz="2600" baseline="30000" dirty="0"/>
              <a:t>nd</a:t>
            </a:r>
            <a:r>
              <a:rPr lang="en-GB" sz="2600" dirty="0"/>
              <a:t> October 2.45pm to explain more!</a:t>
            </a:r>
          </a:p>
        </p:txBody>
      </p:sp>
      <p:pic>
        <p:nvPicPr>
          <p:cNvPr id="4" name="Picture 3">
            <a:extLst>
              <a:ext uri="{FF2B5EF4-FFF2-40B4-BE49-F238E27FC236}">
                <a16:creationId xmlns:a16="http://schemas.microsoft.com/office/drawing/2014/main" id="{D785DABB-930A-44F9-8CFC-0DEDE32765E6}"/>
              </a:ext>
            </a:extLst>
          </p:cNvPr>
          <p:cNvPicPr/>
          <p:nvPr/>
        </p:nvPicPr>
        <p:blipFill>
          <a:blip r:embed="rId2">
            <a:extLst>
              <a:ext uri="{28A0092B-C50C-407E-A947-70E740481C1C}">
                <a14:useLocalDpi xmlns:a14="http://schemas.microsoft.com/office/drawing/2010/main" val="0"/>
              </a:ext>
            </a:extLst>
          </a:blip>
          <a:stretch>
            <a:fillRect/>
          </a:stretch>
        </p:blipFill>
        <p:spPr>
          <a:xfrm>
            <a:off x="2472267" y="17965"/>
            <a:ext cx="7613543" cy="1578532"/>
          </a:xfrm>
          <a:prstGeom prst="rect">
            <a:avLst/>
          </a:prstGeom>
        </p:spPr>
      </p:pic>
    </p:spTree>
    <p:extLst>
      <p:ext uri="{BB962C8B-B14F-4D97-AF65-F5344CB8AC3E}">
        <p14:creationId xmlns:p14="http://schemas.microsoft.com/office/powerpoint/2010/main" val="3606402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91886" y="149289"/>
            <a:ext cx="11800114"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Important Days…</a:t>
            </a:r>
          </a:p>
        </p:txBody>
      </p:sp>
      <p:sp>
        <p:nvSpPr>
          <p:cNvPr id="2" name="TextBox 1">
            <a:extLst>
              <a:ext uri="{FF2B5EF4-FFF2-40B4-BE49-F238E27FC236}">
                <a16:creationId xmlns:a16="http://schemas.microsoft.com/office/drawing/2014/main" id="{E93D4DD5-A065-49AB-AB8D-34ADBA605B3F}"/>
              </a:ext>
            </a:extLst>
          </p:cNvPr>
          <p:cNvSpPr txBox="1"/>
          <p:nvPr/>
        </p:nvSpPr>
        <p:spPr>
          <a:xfrm>
            <a:off x="263055" y="1553222"/>
            <a:ext cx="11800113" cy="535531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Days to remember:</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We do PE on Thursdays, some children will be going </a:t>
            </a:r>
          </a:p>
          <a:p>
            <a:r>
              <a:rPr lang="en-GB" dirty="0">
                <a:latin typeface="Tahoma" panose="020B0604030504040204" pitchFamily="34" charset="0"/>
                <a:ea typeface="Tahoma" panose="020B0604030504040204" pitchFamily="34" charset="0"/>
                <a:cs typeface="Tahoma" panose="020B0604030504040204" pitchFamily="34" charset="0"/>
              </a:rPr>
              <a:t>swimming and have been contacted about this. </a:t>
            </a:r>
          </a:p>
          <a:p>
            <a:endParaRPr lang="en-GB"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This will change in Spring term but we will communicate this to your children and on the website. </a:t>
            </a:r>
          </a:p>
          <a:p>
            <a:pPr marL="285750" indent="-285750">
              <a:buFont typeface="Arial" panose="020B0604020202020204" pitchFamily="34" charset="0"/>
              <a:buChar char="•"/>
            </a:pPr>
            <a:endParaRPr lang="en-GB" dirty="0">
              <a:latin typeface="Tahoma" panose="020B0604030504040204" pitchFamily="34" charset="0"/>
              <a:ea typeface="Tahoma" panose="020B0604030504040204" pitchFamily="34" charset="0"/>
              <a:cs typeface="Tahoma" panose="020B0604030504040204" pitchFamily="34" charset="0"/>
            </a:endParaRPr>
          </a:p>
          <a:p>
            <a:endParaRPr lang="en-GB" dirty="0">
              <a:latin typeface="Tahoma" panose="020B0604030504040204" pitchFamily="34" charset="0"/>
              <a:ea typeface="Tahoma" panose="020B0604030504040204" pitchFamily="34" charset="0"/>
              <a:cs typeface="Tahoma" panose="020B0604030504040204" pitchFamily="34" charset="0"/>
            </a:endParaRPr>
          </a:p>
          <a:p>
            <a:r>
              <a:rPr lang="en-GB" b="1" dirty="0"/>
              <a:t>Important dates this term: </a:t>
            </a:r>
          </a:p>
          <a:p>
            <a:r>
              <a:rPr lang="en-GB" dirty="0"/>
              <a:t>22nd October Learning Together Day</a:t>
            </a:r>
          </a:p>
          <a:p>
            <a:r>
              <a:rPr lang="en-GB" dirty="0"/>
              <a:t>23rd October INSET day – school closed to children</a:t>
            </a:r>
          </a:p>
          <a:p>
            <a:r>
              <a:rPr lang="en-GB" dirty="0"/>
              <a:t>26th October—30th October half term</a:t>
            </a:r>
          </a:p>
          <a:p>
            <a:r>
              <a:rPr lang="en-GB" dirty="0"/>
              <a:t>31</a:t>
            </a:r>
            <a:r>
              <a:rPr lang="en-GB" baseline="30000" dirty="0"/>
              <a:t>st</a:t>
            </a:r>
            <a:r>
              <a:rPr lang="en-GB" dirty="0"/>
              <a:t> October-Deadline for secondary school applications</a:t>
            </a:r>
          </a:p>
          <a:p>
            <a:r>
              <a:rPr lang="en-GB" baseline="30000" dirty="0"/>
              <a:t>21st </a:t>
            </a:r>
            <a:r>
              <a:rPr lang="en-GB" dirty="0"/>
              <a:t>December—break up at 1.30pm for Christmas holidays</a:t>
            </a:r>
          </a:p>
          <a:p>
            <a:r>
              <a:rPr lang="en-GB" dirty="0"/>
              <a:t>Return on Tuesday 5</a:t>
            </a:r>
            <a:r>
              <a:rPr lang="en-GB" baseline="30000" dirty="0"/>
              <a:t>th</a:t>
            </a:r>
            <a:r>
              <a:rPr lang="en-GB" dirty="0"/>
              <a:t> January </a:t>
            </a:r>
          </a:p>
          <a:p>
            <a:r>
              <a:rPr lang="en-GB" b="1" dirty="0"/>
              <a:t>Trips and Visits: </a:t>
            </a:r>
          </a:p>
          <a:p>
            <a:r>
              <a:rPr lang="en-GB" dirty="0"/>
              <a:t>We will be arranging a trip in the Spring term</a:t>
            </a:r>
          </a:p>
          <a:p>
            <a:r>
              <a:rPr lang="en-GB" dirty="0"/>
              <a:t> </a:t>
            </a:r>
          </a:p>
          <a:p>
            <a:endParaRPr lang="en-GB"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AF55FB0B-C0DE-4530-A88A-C776175DC6F3}"/>
              </a:ext>
            </a:extLst>
          </p:cNvPr>
          <p:cNvPicPr>
            <a:picLocks noChangeAspect="1"/>
          </p:cNvPicPr>
          <p:nvPr/>
        </p:nvPicPr>
        <p:blipFill>
          <a:blip r:embed="rId2"/>
          <a:stretch>
            <a:fillRect/>
          </a:stretch>
        </p:blipFill>
        <p:spPr>
          <a:xfrm rot="1050858">
            <a:off x="9437782" y="388670"/>
            <a:ext cx="1400124" cy="1848501"/>
          </a:xfrm>
          <a:prstGeom prst="rect">
            <a:avLst/>
          </a:prstGeom>
        </p:spPr>
      </p:pic>
    </p:spTree>
    <p:extLst>
      <p:ext uri="{BB962C8B-B14F-4D97-AF65-F5344CB8AC3E}">
        <p14:creationId xmlns:p14="http://schemas.microsoft.com/office/powerpoint/2010/main" val="2137698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91886" y="149289"/>
            <a:ext cx="11800114"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Reading at home…</a:t>
            </a:r>
          </a:p>
        </p:txBody>
      </p:sp>
      <p:pic>
        <p:nvPicPr>
          <p:cNvPr id="3" name="Picture 2">
            <a:extLst>
              <a:ext uri="{FF2B5EF4-FFF2-40B4-BE49-F238E27FC236}">
                <a16:creationId xmlns:a16="http://schemas.microsoft.com/office/drawing/2014/main" id="{9031AD0F-F995-471E-804F-FEFAB2169388}"/>
              </a:ext>
            </a:extLst>
          </p:cNvPr>
          <p:cNvPicPr>
            <a:picLocks noChangeAspect="1"/>
          </p:cNvPicPr>
          <p:nvPr/>
        </p:nvPicPr>
        <p:blipFill>
          <a:blip r:embed="rId2"/>
          <a:stretch>
            <a:fillRect/>
          </a:stretch>
        </p:blipFill>
        <p:spPr>
          <a:xfrm rot="651651">
            <a:off x="9169353" y="2266902"/>
            <a:ext cx="2510804" cy="2681607"/>
          </a:xfrm>
          <a:prstGeom prst="rect">
            <a:avLst/>
          </a:prstGeom>
        </p:spPr>
      </p:pic>
      <p:sp>
        <p:nvSpPr>
          <p:cNvPr id="4" name="TextBox 3">
            <a:extLst>
              <a:ext uri="{FF2B5EF4-FFF2-40B4-BE49-F238E27FC236}">
                <a16:creationId xmlns:a16="http://schemas.microsoft.com/office/drawing/2014/main" id="{100A957D-26D9-48F3-866E-9A1F831F8E0F}"/>
              </a:ext>
            </a:extLst>
          </p:cNvPr>
          <p:cNvSpPr txBox="1"/>
          <p:nvPr/>
        </p:nvSpPr>
        <p:spPr>
          <a:xfrm>
            <a:off x="281691" y="1072619"/>
            <a:ext cx="11346025" cy="1200329"/>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Reading isn’t just for school. Did you know listening to your child read at home can dramatically improve reading skills which means they will be able to access books and their learning. This raises standards and improves your child’s chances in life. In the UK only 37% of children read with their family every day. Let’s ensure every child reads at home every day.</a:t>
            </a:r>
          </a:p>
        </p:txBody>
      </p:sp>
      <p:pic>
        <p:nvPicPr>
          <p:cNvPr id="5" name="Picture 4">
            <a:extLst>
              <a:ext uri="{FF2B5EF4-FFF2-40B4-BE49-F238E27FC236}">
                <a16:creationId xmlns:a16="http://schemas.microsoft.com/office/drawing/2014/main" id="{E1C176BC-95AF-4029-8359-634FD3140D3B}"/>
              </a:ext>
            </a:extLst>
          </p:cNvPr>
          <p:cNvPicPr>
            <a:picLocks noChangeAspect="1"/>
          </p:cNvPicPr>
          <p:nvPr/>
        </p:nvPicPr>
        <p:blipFill>
          <a:blip r:embed="rId3"/>
          <a:stretch>
            <a:fillRect/>
          </a:stretch>
        </p:blipFill>
        <p:spPr>
          <a:xfrm rot="21007512">
            <a:off x="5710287" y="4685560"/>
            <a:ext cx="1522083" cy="1037105"/>
          </a:xfrm>
          <a:prstGeom prst="rect">
            <a:avLst/>
          </a:prstGeom>
        </p:spPr>
      </p:pic>
      <p:pic>
        <p:nvPicPr>
          <p:cNvPr id="6" name="Picture 5">
            <a:extLst>
              <a:ext uri="{FF2B5EF4-FFF2-40B4-BE49-F238E27FC236}">
                <a16:creationId xmlns:a16="http://schemas.microsoft.com/office/drawing/2014/main" id="{79BFFB94-65E0-4254-BFA6-744B7656D15B}"/>
              </a:ext>
            </a:extLst>
          </p:cNvPr>
          <p:cNvPicPr>
            <a:picLocks noChangeAspect="1"/>
          </p:cNvPicPr>
          <p:nvPr/>
        </p:nvPicPr>
        <p:blipFill>
          <a:blip r:embed="rId4"/>
          <a:stretch>
            <a:fillRect/>
          </a:stretch>
        </p:blipFill>
        <p:spPr>
          <a:xfrm>
            <a:off x="5063225" y="2054370"/>
            <a:ext cx="3521126" cy="2360354"/>
          </a:xfrm>
          <a:prstGeom prst="rect">
            <a:avLst/>
          </a:prstGeom>
        </p:spPr>
      </p:pic>
      <p:sp>
        <p:nvSpPr>
          <p:cNvPr id="8" name="TextBox 7">
            <a:extLst>
              <a:ext uri="{FF2B5EF4-FFF2-40B4-BE49-F238E27FC236}">
                <a16:creationId xmlns:a16="http://schemas.microsoft.com/office/drawing/2014/main" id="{80671E0A-926A-4F65-A985-91D208025813}"/>
              </a:ext>
            </a:extLst>
          </p:cNvPr>
          <p:cNvSpPr txBox="1"/>
          <p:nvPr/>
        </p:nvSpPr>
        <p:spPr>
          <a:xfrm>
            <a:off x="281691" y="5900268"/>
            <a:ext cx="11346025" cy="646331"/>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If you would like a guide to helping your child read at home then please let the teacher know and we will get a guide printed in your home language.</a:t>
            </a:r>
          </a:p>
        </p:txBody>
      </p:sp>
      <p:pic>
        <p:nvPicPr>
          <p:cNvPr id="7" name="Picture 6">
            <a:extLst>
              <a:ext uri="{FF2B5EF4-FFF2-40B4-BE49-F238E27FC236}">
                <a16:creationId xmlns:a16="http://schemas.microsoft.com/office/drawing/2014/main" id="{9E048DC2-FD47-49E3-8736-D1382714DBDA}"/>
              </a:ext>
            </a:extLst>
          </p:cNvPr>
          <p:cNvPicPr>
            <a:picLocks noChangeAspect="1"/>
          </p:cNvPicPr>
          <p:nvPr/>
        </p:nvPicPr>
        <p:blipFill>
          <a:blip r:embed="rId5"/>
          <a:stretch>
            <a:fillRect/>
          </a:stretch>
        </p:blipFill>
        <p:spPr>
          <a:xfrm>
            <a:off x="278162" y="2597428"/>
            <a:ext cx="4603816" cy="2360355"/>
          </a:xfrm>
          <a:prstGeom prst="rect">
            <a:avLst/>
          </a:prstGeom>
        </p:spPr>
      </p:pic>
    </p:spTree>
    <p:extLst>
      <p:ext uri="{BB962C8B-B14F-4D97-AF65-F5344CB8AC3E}">
        <p14:creationId xmlns:p14="http://schemas.microsoft.com/office/powerpoint/2010/main" val="3089791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116424" y="149289"/>
            <a:ext cx="6214188"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Things to help you…</a:t>
            </a:r>
          </a:p>
        </p:txBody>
      </p:sp>
      <p:sp>
        <p:nvSpPr>
          <p:cNvPr id="2" name="TextBox 1">
            <a:extLst>
              <a:ext uri="{FF2B5EF4-FFF2-40B4-BE49-F238E27FC236}">
                <a16:creationId xmlns:a16="http://schemas.microsoft.com/office/drawing/2014/main" id="{E93D4DD5-A065-49AB-AB8D-34ADBA605B3F}"/>
              </a:ext>
            </a:extLst>
          </p:cNvPr>
          <p:cNvSpPr txBox="1"/>
          <p:nvPr/>
        </p:nvSpPr>
        <p:spPr>
          <a:xfrm>
            <a:off x="298580" y="1464906"/>
            <a:ext cx="5701004" cy="2862322"/>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There are lots of different ways of finding out what is happening in school:</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Our website </a:t>
            </a:r>
            <a:r>
              <a:rPr lang="en-GB" dirty="0">
                <a:latin typeface="Tahoma" panose="020B0604030504040204" pitchFamily="34" charset="0"/>
                <a:ea typeface="Tahoma" panose="020B0604030504040204" pitchFamily="34" charset="0"/>
                <a:cs typeface="Tahoma" panose="020B0604030504040204" pitchFamily="34" charset="0"/>
                <a:hlinkClick r:id="rId2"/>
              </a:rPr>
              <a:t>www.capeprimary.com</a:t>
            </a:r>
            <a:r>
              <a:rPr lang="en-GB" dirty="0">
                <a:latin typeface="Tahoma" panose="020B0604030504040204" pitchFamily="34" charset="0"/>
                <a:ea typeface="Tahoma" panose="020B0604030504040204" pitchFamily="34" charset="0"/>
                <a:cs typeface="Tahoma" panose="020B0604030504040204" pitchFamily="34" charset="0"/>
              </a:rPr>
              <a:t> </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Letters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Texts</a:t>
            </a:r>
          </a:p>
          <a:p>
            <a:pPr marL="285750" indent="-285750">
              <a:buFont typeface="Arial" panose="020B0604020202020204" pitchFamily="34" charset="0"/>
              <a:buChar char="•"/>
            </a:pPr>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If you would like to buy uniform please buy online from the </a:t>
            </a:r>
            <a:r>
              <a:rPr lang="en-GB" dirty="0" err="1">
                <a:latin typeface="Tahoma" panose="020B0604030504040204" pitchFamily="34" charset="0"/>
                <a:ea typeface="Tahoma" panose="020B0604030504040204" pitchFamily="34" charset="0"/>
                <a:cs typeface="Tahoma" panose="020B0604030504040204" pitchFamily="34" charset="0"/>
              </a:rPr>
              <a:t>webshop</a:t>
            </a:r>
            <a:r>
              <a:rPr lang="en-GB" dirty="0">
                <a:latin typeface="Tahoma" panose="020B0604030504040204" pitchFamily="34" charset="0"/>
                <a:ea typeface="Tahoma" panose="020B0604030504040204" pitchFamily="34" charset="0"/>
                <a:cs typeface="Tahoma" panose="020B0604030504040204" pitchFamily="34" charset="0"/>
              </a:rPr>
              <a:t> on the school website. </a:t>
            </a:r>
          </a:p>
          <a:p>
            <a:endParaRPr lang="en-GB"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FCF1A876-6ADD-4993-8D81-AC3C45E3A3DF}"/>
              </a:ext>
            </a:extLst>
          </p:cNvPr>
          <p:cNvPicPr>
            <a:picLocks noChangeAspect="1"/>
          </p:cNvPicPr>
          <p:nvPr/>
        </p:nvPicPr>
        <p:blipFill>
          <a:blip r:embed="rId3"/>
          <a:stretch>
            <a:fillRect/>
          </a:stretch>
        </p:blipFill>
        <p:spPr>
          <a:xfrm rot="1320787">
            <a:off x="9526359" y="579373"/>
            <a:ext cx="1847657" cy="2598060"/>
          </a:xfrm>
          <a:prstGeom prst="rect">
            <a:avLst/>
          </a:prstGeom>
        </p:spPr>
      </p:pic>
      <p:pic>
        <p:nvPicPr>
          <p:cNvPr id="6" name="Picture 5">
            <a:extLst>
              <a:ext uri="{FF2B5EF4-FFF2-40B4-BE49-F238E27FC236}">
                <a16:creationId xmlns:a16="http://schemas.microsoft.com/office/drawing/2014/main" id="{7A5DE26F-C3FD-4289-B466-9F515BD6B3C0}"/>
              </a:ext>
            </a:extLst>
          </p:cNvPr>
          <p:cNvPicPr>
            <a:picLocks noChangeAspect="1"/>
          </p:cNvPicPr>
          <p:nvPr/>
        </p:nvPicPr>
        <p:blipFill>
          <a:blip r:embed="rId4"/>
          <a:stretch>
            <a:fillRect/>
          </a:stretch>
        </p:blipFill>
        <p:spPr>
          <a:xfrm rot="19909208">
            <a:off x="7901733" y="4215925"/>
            <a:ext cx="3598308" cy="1524707"/>
          </a:xfrm>
          <a:prstGeom prst="rect">
            <a:avLst/>
          </a:prstGeom>
        </p:spPr>
      </p:pic>
      <p:pic>
        <p:nvPicPr>
          <p:cNvPr id="5" name="Picture 4">
            <a:extLst>
              <a:ext uri="{FF2B5EF4-FFF2-40B4-BE49-F238E27FC236}">
                <a16:creationId xmlns:a16="http://schemas.microsoft.com/office/drawing/2014/main" id="{B05CA924-9DD9-4B3B-9A6E-7F9F624BC33B}"/>
              </a:ext>
            </a:extLst>
          </p:cNvPr>
          <p:cNvPicPr>
            <a:picLocks noChangeAspect="1"/>
          </p:cNvPicPr>
          <p:nvPr/>
        </p:nvPicPr>
        <p:blipFill>
          <a:blip r:embed="rId5"/>
          <a:stretch>
            <a:fillRect/>
          </a:stretch>
        </p:blipFill>
        <p:spPr>
          <a:xfrm rot="21089996">
            <a:off x="6133971" y="1876492"/>
            <a:ext cx="2838450" cy="1609725"/>
          </a:xfrm>
          <a:prstGeom prst="rect">
            <a:avLst/>
          </a:prstGeom>
        </p:spPr>
      </p:pic>
      <p:pic>
        <p:nvPicPr>
          <p:cNvPr id="7" name="Picture 6">
            <a:extLst>
              <a:ext uri="{FF2B5EF4-FFF2-40B4-BE49-F238E27FC236}">
                <a16:creationId xmlns:a16="http://schemas.microsoft.com/office/drawing/2014/main" id="{85DF80D9-5C5B-48A2-ABA3-D71D6CED8630}"/>
              </a:ext>
            </a:extLst>
          </p:cNvPr>
          <p:cNvPicPr>
            <a:picLocks noChangeAspect="1"/>
          </p:cNvPicPr>
          <p:nvPr/>
        </p:nvPicPr>
        <p:blipFill>
          <a:blip r:embed="rId6"/>
          <a:stretch>
            <a:fillRect/>
          </a:stretch>
        </p:blipFill>
        <p:spPr>
          <a:xfrm>
            <a:off x="7363865" y="3917653"/>
            <a:ext cx="782216" cy="782216"/>
          </a:xfrm>
          <a:prstGeom prst="rect">
            <a:avLst/>
          </a:prstGeom>
        </p:spPr>
      </p:pic>
      <p:pic>
        <p:nvPicPr>
          <p:cNvPr id="8" name="Picture 7">
            <a:extLst>
              <a:ext uri="{FF2B5EF4-FFF2-40B4-BE49-F238E27FC236}">
                <a16:creationId xmlns:a16="http://schemas.microsoft.com/office/drawing/2014/main" id="{D7A23EC4-65FF-4DF1-9296-653E57A15CAC}"/>
              </a:ext>
            </a:extLst>
          </p:cNvPr>
          <p:cNvPicPr>
            <a:picLocks noChangeAspect="1"/>
          </p:cNvPicPr>
          <p:nvPr/>
        </p:nvPicPr>
        <p:blipFill>
          <a:blip r:embed="rId7"/>
          <a:stretch>
            <a:fillRect/>
          </a:stretch>
        </p:blipFill>
        <p:spPr>
          <a:xfrm>
            <a:off x="3939235" y="5896781"/>
            <a:ext cx="4120697" cy="811930"/>
          </a:xfrm>
          <a:prstGeom prst="rect">
            <a:avLst/>
          </a:prstGeom>
        </p:spPr>
      </p:pic>
    </p:spTree>
    <p:extLst>
      <p:ext uri="{BB962C8B-B14F-4D97-AF65-F5344CB8AC3E}">
        <p14:creationId xmlns:p14="http://schemas.microsoft.com/office/powerpoint/2010/main" val="633730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3116424" y="149289"/>
            <a:ext cx="6214188"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Our Uniform…</a:t>
            </a:r>
          </a:p>
        </p:txBody>
      </p:sp>
      <p:pic>
        <p:nvPicPr>
          <p:cNvPr id="8" name="Picture 7">
            <a:extLst>
              <a:ext uri="{FF2B5EF4-FFF2-40B4-BE49-F238E27FC236}">
                <a16:creationId xmlns:a16="http://schemas.microsoft.com/office/drawing/2014/main" id="{D7A23EC4-65FF-4DF1-9296-653E57A15CAC}"/>
              </a:ext>
            </a:extLst>
          </p:cNvPr>
          <p:cNvPicPr>
            <a:picLocks noChangeAspect="1"/>
          </p:cNvPicPr>
          <p:nvPr/>
        </p:nvPicPr>
        <p:blipFill>
          <a:blip r:embed="rId2"/>
          <a:stretch>
            <a:fillRect/>
          </a:stretch>
        </p:blipFill>
        <p:spPr>
          <a:xfrm>
            <a:off x="0" y="50868"/>
            <a:ext cx="4120697" cy="811930"/>
          </a:xfrm>
          <a:prstGeom prst="rect">
            <a:avLst/>
          </a:prstGeom>
        </p:spPr>
      </p:pic>
      <p:pic>
        <p:nvPicPr>
          <p:cNvPr id="3" name="Picture 2">
            <a:extLst>
              <a:ext uri="{FF2B5EF4-FFF2-40B4-BE49-F238E27FC236}">
                <a16:creationId xmlns:a16="http://schemas.microsoft.com/office/drawing/2014/main" id="{54BE5E93-32B1-43CC-AC80-E0D4F125A9F9}"/>
              </a:ext>
            </a:extLst>
          </p:cNvPr>
          <p:cNvPicPr>
            <a:picLocks noChangeAspect="1"/>
          </p:cNvPicPr>
          <p:nvPr/>
        </p:nvPicPr>
        <p:blipFill>
          <a:blip r:embed="rId3"/>
          <a:stretch>
            <a:fillRect/>
          </a:stretch>
        </p:blipFill>
        <p:spPr>
          <a:xfrm>
            <a:off x="7519727" y="1007705"/>
            <a:ext cx="4120697" cy="5701006"/>
          </a:xfrm>
          <a:prstGeom prst="rect">
            <a:avLst/>
          </a:prstGeom>
        </p:spPr>
      </p:pic>
      <p:sp>
        <p:nvSpPr>
          <p:cNvPr id="9" name="TextBox 8">
            <a:extLst>
              <a:ext uri="{FF2B5EF4-FFF2-40B4-BE49-F238E27FC236}">
                <a16:creationId xmlns:a16="http://schemas.microsoft.com/office/drawing/2014/main" id="{753D88B8-E426-4FC5-82AC-DE183DA1D65E}"/>
              </a:ext>
            </a:extLst>
          </p:cNvPr>
          <p:cNvSpPr txBox="1"/>
          <p:nvPr/>
        </p:nvSpPr>
        <p:spPr>
          <a:xfrm>
            <a:off x="93307" y="1334278"/>
            <a:ext cx="7240554" cy="5447645"/>
          </a:xfrm>
          <a:prstGeom prst="rect">
            <a:avLst/>
          </a:prstGeom>
          <a:noFill/>
        </p:spPr>
        <p:txBody>
          <a:bodyPr wrap="square" rtlCol="0">
            <a:spAutoFit/>
          </a:bodyPr>
          <a:lstStyle/>
          <a:p>
            <a:r>
              <a:rPr lang="en-GB" dirty="0">
                <a:latin typeface="Tahoma" panose="020B0604030504040204" pitchFamily="34" charset="0"/>
                <a:ea typeface="Tahoma" panose="020B0604030504040204" pitchFamily="34" charset="0"/>
                <a:cs typeface="Tahoma" panose="020B0604030504040204" pitchFamily="34" charset="0"/>
              </a:rPr>
              <a:t>Our school uniform consists of: </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A purple jumper or cardigan, jumpers with logos are available from the school web shop but are not mandatory. </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Grey or black trousers or shorts, skirt or dress.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A lilac summer dress can be worn.</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White shirt or T-shirt.</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School tie – optional.</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P.E kit - a white T-shirt, leggings/jogging bottoms or shorts.</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Some children may choose to wear a head scarf for religious reasons this should be black or purple in colour.</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Earrings should only be studs and removed for P.E/Swimming.</a:t>
            </a: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 Black shoes or trainers – please avoid branded trainers with different coloured markings.</a:t>
            </a:r>
          </a:p>
          <a:p>
            <a:endParaRPr lang="en-GB" dirty="0">
              <a:latin typeface="Tahoma" panose="020B0604030504040204" pitchFamily="34" charset="0"/>
              <a:ea typeface="Tahoma" panose="020B0604030504040204" pitchFamily="34" charset="0"/>
              <a:cs typeface="Tahoma" panose="020B0604030504040204" pitchFamily="34" charset="0"/>
            </a:endParaRPr>
          </a:p>
          <a:p>
            <a:r>
              <a:rPr lang="en-GB" sz="1200" b="1" dirty="0">
                <a:latin typeface="Tahoma" panose="020B0604030504040204" pitchFamily="34" charset="0"/>
                <a:ea typeface="Tahoma" panose="020B0604030504040204" pitchFamily="34" charset="0"/>
                <a:cs typeface="Tahoma" panose="020B0604030504040204" pitchFamily="34" charset="0"/>
              </a:rPr>
              <a:t>You can purchase our uniform:</a:t>
            </a:r>
          </a:p>
          <a:p>
            <a:r>
              <a:rPr lang="en-GB" sz="1200" dirty="0">
                <a:latin typeface="Tahoma" panose="020B0604030504040204" pitchFamily="34" charset="0"/>
                <a:ea typeface="Tahoma" panose="020B0604030504040204" pitchFamily="34" charset="0"/>
                <a:cs typeface="Tahoma" panose="020B0604030504040204" pitchFamily="34" charset="0"/>
              </a:rPr>
              <a:t>By accessing the web shop from the home page of our website. Once the order is placed then the school office will give the item to your child to bring home. </a:t>
            </a:r>
          </a:p>
          <a:p>
            <a:r>
              <a:rPr lang="en-GB" sz="1200" dirty="0">
                <a:latin typeface="Tahoma" panose="020B0604030504040204" pitchFamily="34" charset="0"/>
                <a:ea typeface="Tahoma" panose="020B0604030504040204" pitchFamily="34" charset="0"/>
                <a:cs typeface="Tahoma" panose="020B0604030504040204" pitchFamily="34" charset="0"/>
              </a:rPr>
              <a:t>www.capeprimary.com scroll to the bottom and you should find this icon. Please click onto it and place your order.</a:t>
            </a:r>
          </a:p>
          <a:p>
            <a:r>
              <a:rPr lang="en-GB" sz="1200" dirty="0">
                <a:latin typeface="Tahoma" panose="020B0604030504040204" pitchFamily="34" charset="0"/>
                <a:ea typeface="Tahoma" panose="020B0604030504040204" pitchFamily="34" charset="0"/>
                <a:cs typeface="Tahoma" panose="020B0604030504040204" pitchFamily="34" charset="0"/>
              </a:rPr>
              <a:t>Most high street supermarkets will stock the purple school jumper, school trousers/shorts/dresses/skirts.</a:t>
            </a:r>
          </a:p>
          <a:p>
            <a:r>
              <a:rPr lang="en-GB" sz="1200" dirty="0">
                <a:latin typeface="Tahoma" panose="020B0604030504040204" pitchFamily="34" charset="0"/>
                <a:ea typeface="Tahoma" panose="020B0604030504040204" pitchFamily="34" charset="0"/>
                <a:cs typeface="Tahoma" panose="020B0604030504040204" pitchFamily="34" charset="0"/>
              </a:rPr>
              <a:t>We have introduced a second hand uniform shop in school. Please speak to the school office about purchasing second hand uniform.</a:t>
            </a:r>
          </a:p>
        </p:txBody>
      </p:sp>
      <p:sp>
        <p:nvSpPr>
          <p:cNvPr id="2" name="Rectangle 1">
            <a:extLst>
              <a:ext uri="{FF2B5EF4-FFF2-40B4-BE49-F238E27FC236}">
                <a16:creationId xmlns:a16="http://schemas.microsoft.com/office/drawing/2014/main" id="{24C2DF09-53A9-4C89-A3C5-97D01884023C}"/>
              </a:ext>
            </a:extLst>
          </p:cNvPr>
          <p:cNvSpPr/>
          <p:nvPr/>
        </p:nvSpPr>
        <p:spPr>
          <a:xfrm>
            <a:off x="9884979" y="4437993"/>
            <a:ext cx="1686911" cy="219140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43711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451E812-EA50-454E-9284-64AA0FA215C8}"/>
              </a:ext>
            </a:extLst>
          </p:cNvPr>
          <p:cNvSpPr/>
          <p:nvPr/>
        </p:nvSpPr>
        <p:spPr>
          <a:xfrm>
            <a:off x="895739" y="149289"/>
            <a:ext cx="10422294"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a:ln/>
                <a:solidFill>
                  <a:srgbClr val="7030A0"/>
                </a:solidFill>
                <a:effectLst/>
              </a:rPr>
              <a:t>What to do if my child </a:t>
            </a:r>
            <a:r>
              <a:rPr lang="en-US" sz="5400" b="1" dirty="0">
                <a:ln/>
                <a:solidFill>
                  <a:srgbClr val="7030A0"/>
                </a:solidFill>
              </a:rPr>
              <a:t>or I am worried about something…</a:t>
            </a:r>
            <a:endParaRPr lang="en-US" sz="5400" b="1" cap="none" spc="0" dirty="0">
              <a:ln/>
              <a:solidFill>
                <a:srgbClr val="7030A0"/>
              </a:solidFill>
              <a:effectLst/>
            </a:endParaRPr>
          </a:p>
        </p:txBody>
      </p:sp>
      <p:sp>
        <p:nvSpPr>
          <p:cNvPr id="9" name="TextBox 8">
            <a:extLst>
              <a:ext uri="{FF2B5EF4-FFF2-40B4-BE49-F238E27FC236}">
                <a16:creationId xmlns:a16="http://schemas.microsoft.com/office/drawing/2014/main" id="{753D88B8-E426-4FC5-82AC-DE183DA1D65E}"/>
              </a:ext>
            </a:extLst>
          </p:cNvPr>
          <p:cNvSpPr txBox="1"/>
          <p:nvPr/>
        </p:nvSpPr>
        <p:spPr>
          <a:xfrm>
            <a:off x="247294" y="1797776"/>
            <a:ext cx="11697411" cy="5293757"/>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The first thing to do is always talk to your child’s class teacher. Nine times out of ten things can be sorted straight away by a quiet word with the teacher.</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You can speak to your child’s teacher at the end of the day, but please make sure you wait patiently until the teacher has dismissed the class, that way you will get the teacher’s full attention.</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If you require a more detailed discussion with the class teacher then please arrange to book an appointment. We will do our best to arrange an appointment as swiftly as possible.</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Please do not ring to speak to a teacher during the day – they are busy teaching your child!</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It can also be difficult to talk to the teacher first thing in the morning because the children go straight to class. The staff on the gate will do their best to get a message to the teacher.</a:t>
            </a:r>
          </a:p>
          <a:p>
            <a:endParaRPr lang="en-GB"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GB" dirty="0">
                <a:latin typeface="Tahoma" panose="020B0604030504040204" pitchFamily="34" charset="0"/>
                <a:ea typeface="Tahoma" panose="020B0604030504040204" pitchFamily="34" charset="0"/>
                <a:cs typeface="Tahoma" panose="020B0604030504040204" pitchFamily="34" charset="0"/>
              </a:rPr>
              <a:t>Our Family Support Workers, Kelly and Michelle are available to discuss any concerns or worries that are not related to learning.</a:t>
            </a:r>
          </a:p>
          <a:p>
            <a:pPr algn="ctr"/>
            <a:r>
              <a:rPr lang="en-GB" sz="3200" dirty="0">
                <a:latin typeface="Tahoma" panose="020B0604030504040204" pitchFamily="34" charset="0"/>
                <a:ea typeface="Tahoma" panose="020B0604030504040204" pitchFamily="34" charset="0"/>
                <a:cs typeface="Tahoma" panose="020B0604030504040204" pitchFamily="34" charset="0"/>
              </a:rPr>
              <a:t>We </a:t>
            </a:r>
            <a:r>
              <a:rPr lang="en-GB" sz="3200">
                <a:latin typeface="Tahoma" panose="020B0604030504040204" pitchFamily="34" charset="0"/>
                <a:ea typeface="Tahoma" panose="020B0604030504040204" pitchFamily="34" charset="0"/>
                <a:cs typeface="Tahoma" panose="020B0604030504040204" pitchFamily="34" charset="0"/>
              </a:rPr>
              <a:t>are all here </a:t>
            </a:r>
            <a:r>
              <a:rPr lang="en-GB" sz="3200" dirty="0">
                <a:latin typeface="Tahoma" panose="020B0604030504040204" pitchFamily="34" charset="0"/>
                <a:ea typeface="Tahoma" panose="020B0604030504040204" pitchFamily="34" charset="0"/>
                <a:cs typeface="Tahoma" panose="020B0604030504040204" pitchFamily="34" charset="0"/>
              </a:rPr>
              <a:t>to help and support your child</a:t>
            </a:r>
          </a:p>
          <a:p>
            <a:pPr marL="285750" indent="-285750">
              <a:buFont typeface="Arial" panose="020B0604020202020204" pitchFamily="34" charset="0"/>
              <a:buChar char="•"/>
            </a:pPr>
            <a:endParaRPr lang="en-GB"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018140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430</TotalTime>
  <Words>940</Words>
  <Application>Microsoft Office PowerPoint</Application>
  <PresentationFormat>Widescreen</PresentationFormat>
  <Paragraphs>80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body</vt:lpstr>
      <vt:lpstr>Calibri Light</vt:lpstr>
      <vt:lpstr>Tahoma</vt:lpstr>
      <vt:lpstr>Office Theme</vt:lpstr>
      <vt:lpstr>PowerPoint Presentation</vt:lpstr>
      <vt:lpstr>PowerPoint Presentation</vt:lpstr>
      <vt:lpstr>PowerPoint Presentation</vt:lpstr>
      <vt:lpstr> Mathletics is a targeted, rewarding and captivating online learning resource, aligned with the curriculum and is an intervention used in school to help your child.   Some children have been identified by their teacher as needing additional Maths practice.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Baker</dc:creator>
  <cp:lastModifiedBy>Bethany Edwards</cp:lastModifiedBy>
  <cp:revision>27</cp:revision>
  <dcterms:created xsi:type="dcterms:W3CDTF">2022-09-13T08:10:22Z</dcterms:created>
  <dcterms:modified xsi:type="dcterms:W3CDTF">2026-10-01T14:48:22Z</dcterms:modified>
</cp:coreProperties>
</file>